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35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98783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2609" y="2739747"/>
            <a:ext cx="4889063" cy="275010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36176" y="188844"/>
            <a:ext cx="7471648" cy="4265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540"/>
              </a:lnSpc>
              <a:buNone/>
            </a:pPr>
            <a:r>
              <a:rPr lang="en-US" sz="6832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Container Terminal Simulation Case Study</a:t>
            </a:r>
            <a:endParaRPr lang="en-US" sz="6832" dirty="0"/>
          </a:p>
        </p:txBody>
      </p:sp>
      <p:sp>
        <p:nvSpPr>
          <p:cNvPr id="7" name="Text 2"/>
          <p:cNvSpPr/>
          <p:nvPr/>
        </p:nvSpPr>
        <p:spPr>
          <a:xfrm>
            <a:off x="836176" y="4812983"/>
            <a:ext cx="7471648" cy="15292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0"/>
              </a:lnSpc>
              <a:buNone/>
            </a:pPr>
            <a:r>
              <a:rPr lang="en-US" sz="188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presentation explores a SimPy-based simulation designed to model and optimize the operations of a container terminal. We will delve into the key components, workflow, and insights gleaned from the simulation.</a:t>
            </a:r>
            <a:endParaRPr lang="en-US" sz="1881" dirty="0"/>
          </a:p>
        </p:txBody>
      </p:sp>
      <p:sp>
        <p:nvSpPr>
          <p:cNvPr id="8" name="Shape 3"/>
          <p:cNvSpPr/>
          <p:nvPr/>
        </p:nvSpPr>
        <p:spPr>
          <a:xfrm>
            <a:off x="836176" y="6628805"/>
            <a:ext cx="382191" cy="382191"/>
          </a:xfrm>
          <a:prstGeom prst="roundRect">
            <a:avLst>
              <a:gd name="adj" fmla="val 23922818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796" y="6636425"/>
            <a:ext cx="366951" cy="36695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337786" y="6610945"/>
            <a:ext cx="2679144" cy="4180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92"/>
              </a:lnSpc>
              <a:buNone/>
            </a:pPr>
            <a:r>
              <a:rPr lang="en-US" sz="2352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by Gaurav Anand</a:t>
            </a:r>
            <a:endParaRPr lang="en-US" sz="2352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9364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2127" y="3582591"/>
            <a:ext cx="6182201" cy="7727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85"/>
              </a:lnSpc>
              <a:buNone/>
            </a:pPr>
            <a:r>
              <a:rPr lang="en-US" sz="4868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Introduction</a:t>
            </a:r>
            <a:endParaRPr lang="en-US" sz="4868" dirty="0"/>
          </a:p>
        </p:txBody>
      </p:sp>
      <p:sp>
        <p:nvSpPr>
          <p:cNvPr id="6" name="Shape 2"/>
          <p:cNvSpPr/>
          <p:nvPr/>
        </p:nvSpPr>
        <p:spPr>
          <a:xfrm>
            <a:off x="822127" y="4707612"/>
            <a:ext cx="4172069" cy="2875836"/>
          </a:xfrm>
          <a:prstGeom prst="roundRect">
            <a:avLst>
              <a:gd name="adj" fmla="val 7352"/>
            </a:avLst>
          </a:prstGeom>
          <a:solidFill>
            <a:srgbClr val="EEEFF5"/>
          </a:solidFill>
          <a:ln/>
        </p:spPr>
      </p:sp>
      <p:sp>
        <p:nvSpPr>
          <p:cNvPr id="7" name="Text 3"/>
          <p:cNvSpPr/>
          <p:nvPr/>
        </p:nvSpPr>
        <p:spPr>
          <a:xfrm>
            <a:off x="1057037" y="4942523"/>
            <a:ext cx="3091101" cy="3863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42"/>
              </a:lnSpc>
              <a:buNone/>
            </a:pPr>
            <a:r>
              <a:rPr lang="en-US" sz="2434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Purpose</a:t>
            </a:r>
            <a:endParaRPr lang="en-US" sz="2434" dirty="0"/>
          </a:p>
        </p:txBody>
      </p:sp>
      <p:sp>
        <p:nvSpPr>
          <p:cNvPr id="8" name="Text 4"/>
          <p:cNvSpPr/>
          <p:nvPr/>
        </p:nvSpPr>
        <p:spPr>
          <a:xfrm>
            <a:off x="1057037" y="5469731"/>
            <a:ext cx="3702248" cy="18788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6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simulation aims to replicate the complex interactions and logistics involved in a container terminal.</a:t>
            </a:r>
            <a:endParaRPr lang="en-US" sz="1850" dirty="0"/>
          </a:p>
        </p:txBody>
      </p:sp>
      <p:sp>
        <p:nvSpPr>
          <p:cNvPr id="9" name="Shape 5"/>
          <p:cNvSpPr/>
          <p:nvPr/>
        </p:nvSpPr>
        <p:spPr>
          <a:xfrm>
            <a:off x="5229106" y="4707612"/>
            <a:ext cx="4172069" cy="2875836"/>
          </a:xfrm>
          <a:prstGeom prst="roundRect">
            <a:avLst>
              <a:gd name="adj" fmla="val 7352"/>
            </a:avLst>
          </a:prstGeom>
          <a:solidFill>
            <a:srgbClr val="EEEFF5"/>
          </a:solidFill>
          <a:ln/>
        </p:spPr>
      </p:sp>
      <p:sp>
        <p:nvSpPr>
          <p:cNvPr id="10" name="Text 6"/>
          <p:cNvSpPr/>
          <p:nvPr/>
        </p:nvSpPr>
        <p:spPr>
          <a:xfrm>
            <a:off x="5464016" y="4942523"/>
            <a:ext cx="3091101" cy="3863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42"/>
              </a:lnSpc>
              <a:buNone/>
            </a:pPr>
            <a:r>
              <a:rPr lang="en-US" sz="2434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Methodology</a:t>
            </a:r>
            <a:endParaRPr lang="en-US" sz="2434" dirty="0"/>
          </a:p>
        </p:txBody>
      </p:sp>
      <p:sp>
        <p:nvSpPr>
          <p:cNvPr id="11" name="Text 7"/>
          <p:cNvSpPr/>
          <p:nvPr/>
        </p:nvSpPr>
        <p:spPr>
          <a:xfrm>
            <a:off x="5464016" y="5469731"/>
            <a:ext cx="3702248" cy="15030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6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SimPy is employed to model and analyze the performance of the terminal under various scenarios.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9636085" y="4707612"/>
            <a:ext cx="4172069" cy="2875836"/>
          </a:xfrm>
          <a:prstGeom prst="roundRect">
            <a:avLst>
              <a:gd name="adj" fmla="val 7352"/>
            </a:avLst>
          </a:prstGeom>
          <a:solidFill>
            <a:srgbClr val="EEEFF5"/>
          </a:solidFill>
          <a:ln/>
        </p:spPr>
      </p:sp>
      <p:sp>
        <p:nvSpPr>
          <p:cNvPr id="13" name="Text 9"/>
          <p:cNvSpPr/>
          <p:nvPr/>
        </p:nvSpPr>
        <p:spPr>
          <a:xfrm>
            <a:off x="9870996" y="4942523"/>
            <a:ext cx="3091101" cy="3863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42"/>
              </a:lnSpc>
              <a:buNone/>
            </a:pPr>
            <a:r>
              <a:rPr lang="en-US" sz="2434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Benefits</a:t>
            </a:r>
            <a:endParaRPr lang="en-US" sz="2434" dirty="0"/>
          </a:p>
        </p:txBody>
      </p:sp>
      <p:sp>
        <p:nvSpPr>
          <p:cNvPr id="14" name="Text 10"/>
          <p:cNvSpPr/>
          <p:nvPr/>
        </p:nvSpPr>
        <p:spPr>
          <a:xfrm>
            <a:off x="9870996" y="5469731"/>
            <a:ext cx="3702248" cy="15030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6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simulation provides valuable insights for optimizing operational efficiency and resource utilization.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939409" y="515183"/>
            <a:ext cx="4920615" cy="6150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43"/>
              </a:lnSpc>
              <a:buNone/>
            </a:pPr>
            <a:r>
              <a:rPr lang="en-US" sz="3875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Problem Description</a:t>
            </a:r>
            <a:endParaRPr lang="en-US" sz="3875" dirty="0"/>
          </a:p>
        </p:txBody>
      </p:sp>
      <p:sp>
        <p:nvSpPr>
          <p:cNvPr id="5" name="Shape 2"/>
          <p:cNvSpPr/>
          <p:nvPr/>
        </p:nvSpPr>
        <p:spPr>
          <a:xfrm>
            <a:off x="2208133" y="1504117"/>
            <a:ext cx="23336" cy="6210300"/>
          </a:xfrm>
          <a:prstGeom prst="roundRect">
            <a:avLst>
              <a:gd name="adj" fmla="val 721140"/>
            </a:avLst>
          </a:prstGeom>
          <a:solidFill>
            <a:srgbClr val="DBDDEA"/>
          </a:solidFill>
          <a:ln/>
        </p:spPr>
      </p:sp>
      <p:sp>
        <p:nvSpPr>
          <p:cNvPr id="6" name="Shape 3"/>
          <p:cNvSpPr/>
          <p:nvPr/>
        </p:nvSpPr>
        <p:spPr>
          <a:xfrm>
            <a:off x="2430125" y="1912977"/>
            <a:ext cx="654368" cy="23336"/>
          </a:xfrm>
          <a:prstGeom prst="roundRect">
            <a:avLst>
              <a:gd name="adj" fmla="val 721140"/>
            </a:avLst>
          </a:prstGeom>
          <a:solidFill>
            <a:srgbClr val="DBDDEA"/>
          </a:solidFill>
          <a:ln/>
        </p:spPr>
      </p:sp>
      <p:sp>
        <p:nvSpPr>
          <p:cNvPr id="7" name="Shape 4"/>
          <p:cNvSpPr/>
          <p:nvPr/>
        </p:nvSpPr>
        <p:spPr>
          <a:xfrm>
            <a:off x="2009477" y="1714381"/>
            <a:ext cx="420648" cy="420648"/>
          </a:xfrm>
          <a:prstGeom prst="roundRect">
            <a:avLst>
              <a:gd name="adj" fmla="val 40006"/>
            </a:avLst>
          </a:prstGeom>
          <a:solidFill>
            <a:srgbClr val="EEEFF5"/>
          </a:solidFill>
          <a:ln/>
        </p:spPr>
      </p:sp>
      <p:sp>
        <p:nvSpPr>
          <p:cNvPr id="8" name="Text 5"/>
          <p:cNvSpPr/>
          <p:nvPr/>
        </p:nvSpPr>
        <p:spPr>
          <a:xfrm>
            <a:off x="2167473" y="1777008"/>
            <a:ext cx="104537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25"/>
              </a:lnSpc>
              <a:buNone/>
            </a:pPr>
            <a:r>
              <a:rPr lang="en-US" sz="2325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325" dirty="0"/>
          </a:p>
        </p:txBody>
      </p:sp>
      <p:sp>
        <p:nvSpPr>
          <p:cNvPr id="9" name="Text 6"/>
          <p:cNvSpPr/>
          <p:nvPr/>
        </p:nvSpPr>
        <p:spPr>
          <a:xfrm>
            <a:off x="3248144" y="1691045"/>
            <a:ext cx="2460308" cy="307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2"/>
              </a:lnSpc>
              <a:buNone/>
            </a:pPr>
            <a:r>
              <a:rPr lang="en-US" sz="1937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Vessel Arrival</a:t>
            </a:r>
            <a:endParaRPr lang="en-US" sz="1937" dirty="0"/>
          </a:p>
        </p:txBody>
      </p:sp>
      <p:sp>
        <p:nvSpPr>
          <p:cNvPr id="10" name="Text 7"/>
          <p:cNvSpPr/>
          <p:nvPr/>
        </p:nvSpPr>
        <p:spPr>
          <a:xfrm>
            <a:off x="3248144" y="2110621"/>
            <a:ext cx="9442728" cy="2990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6"/>
              </a:lnSpc>
              <a:buNone/>
            </a:pPr>
            <a:r>
              <a:rPr lang="en-US" sz="1472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Vessels arrive at the terminal with a specific number of containers to be unloaded.</a:t>
            </a:r>
            <a:endParaRPr lang="en-US" sz="1472" dirty="0"/>
          </a:p>
        </p:txBody>
      </p:sp>
      <p:sp>
        <p:nvSpPr>
          <p:cNvPr id="11" name="Shape 8"/>
          <p:cNvSpPr/>
          <p:nvPr/>
        </p:nvSpPr>
        <p:spPr>
          <a:xfrm>
            <a:off x="2430125" y="3192423"/>
            <a:ext cx="654368" cy="23336"/>
          </a:xfrm>
          <a:prstGeom prst="roundRect">
            <a:avLst>
              <a:gd name="adj" fmla="val 721140"/>
            </a:avLst>
          </a:prstGeom>
          <a:solidFill>
            <a:srgbClr val="DBDDEA"/>
          </a:solidFill>
          <a:ln/>
        </p:spPr>
      </p:sp>
      <p:sp>
        <p:nvSpPr>
          <p:cNvPr id="12" name="Shape 9"/>
          <p:cNvSpPr/>
          <p:nvPr/>
        </p:nvSpPr>
        <p:spPr>
          <a:xfrm>
            <a:off x="2009477" y="2993827"/>
            <a:ext cx="420648" cy="420648"/>
          </a:xfrm>
          <a:prstGeom prst="roundRect">
            <a:avLst>
              <a:gd name="adj" fmla="val 40006"/>
            </a:avLst>
          </a:prstGeom>
          <a:solidFill>
            <a:srgbClr val="EEEFF5"/>
          </a:solidFill>
          <a:ln/>
        </p:spPr>
      </p:sp>
      <p:sp>
        <p:nvSpPr>
          <p:cNvPr id="13" name="Text 10"/>
          <p:cNvSpPr/>
          <p:nvPr/>
        </p:nvSpPr>
        <p:spPr>
          <a:xfrm>
            <a:off x="2137112" y="3056453"/>
            <a:ext cx="165378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25"/>
              </a:lnSpc>
              <a:buNone/>
            </a:pPr>
            <a:r>
              <a:rPr lang="en-US" sz="2325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325" dirty="0"/>
          </a:p>
        </p:txBody>
      </p:sp>
      <p:sp>
        <p:nvSpPr>
          <p:cNvPr id="14" name="Text 11"/>
          <p:cNvSpPr/>
          <p:nvPr/>
        </p:nvSpPr>
        <p:spPr>
          <a:xfrm>
            <a:off x="3248144" y="2970490"/>
            <a:ext cx="2460308" cy="307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2"/>
              </a:lnSpc>
              <a:buNone/>
            </a:pPr>
            <a:r>
              <a:rPr lang="en-US" sz="1937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Berth Allocation</a:t>
            </a:r>
            <a:endParaRPr lang="en-US" sz="1937" dirty="0"/>
          </a:p>
        </p:txBody>
      </p:sp>
      <p:sp>
        <p:nvSpPr>
          <p:cNvPr id="15" name="Text 12"/>
          <p:cNvSpPr/>
          <p:nvPr/>
        </p:nvSpPr>
        <p:spPr>
          <a:xfrm>
            <a:off x="3248144" y="3390067"/>
            <a:ext cx="9442728" cy="2990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6"/>
              </a:lnSpc>
              <a:buNone/>
            </a:pPr>
            <a:r>
              <a:rPr lang="en-US" sz="1472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Vessels request berths and await availability, potentially leading to queuing.</a:t>
            </a:r>
            <a:endParaRPr lang="en-US" sz="1472" dirty="0"/>
          </a:p>
        </p:txBody>
      </p:sp>
      <p:sp>
        <p:nvSpPr>
          <p:cNvPr id="16" name="Shape 13"/>
          <p:cNvSpPr/>
          <p:nvPr/>
        </p:nvSpPr>
        <p:spPr>
          <a:xfrm>
            <a:off x="2430125" y="4471868"/>
            <a:ext cx="654368" cy="23336"/>
          </a:xfrm>
          <a:prstGeom prst="roundRect">
            <a:avLst>
              <a:gd name="adj" fmla="val 721140"/>
            </a:avLst>
          </a:prstGeom>
          <a:solidFill>
            <a:srgbClr val="DBDDEA"/>
          </a:solidFill>
          <a:ln/>
        </p:spPr>
      </p:sp>
      <p:sp>
        <p:nvSpPr>
          <p:cNvPr id="17" name="Shape 14"/>
          <p:cNvSpPr/>
          <p:nvPr/>
        </p:nvSpPr>
        <p:spPr>
          <a:xfrm>
            <a:off x="2009477" y="4273272"/>
            <a:ext cx="420648" cy="420648"/>
          </a:xfrm>
          <a:prstGeom prst="roundRect">
            <a:avLst>
              <a:gd name="adj" fmla="val 40006"/>
            </a:avLst>
          </a:prstGeom>
          <a:solidFill>
            <a:srgbClr val="EEEFF5"/>
          </a:solidFill>
          <a:ln/>
        </p:spPr>
      </p:sp>
      <p:sp>
        <p:nvSpPr>
          <p:cNvPr id="18" name="Text 15"/>
          <p:cNvSpPr/>
          <p:nvPr/>
        </p:nvSpPr>
        <p:spPr>
          <a:xfrm>
            <a:off x="2140089" y="4335899"/>
            <a:ext cx="159425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25"/>
              </a:lnSpc>
              <a:buNone/>
            </a:pPr>
            <a:r>
              <a:rPr lang="en-US" sz="2325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325" dirty="0"/>
          </a:p>
        </p:txBody>
      </p:sp>
      <p:sp>
        <p:nvSpPr>
          <p:cNvPr id="19" name="Text 16"/>
          <p:cNvSpPr/>
          <p:nvPr/>
        </p:nvSpPr>
        <p:spPr>
          <a:xfrm>
            <a:off x="3248144" y="4249936"/>
            <a:ext cx="2460308" cy="307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2"/>
              </a:lnSpc>
              <a:buNone/>
            </a:pPr>
            <a:r>
              <a:rPr lang="en-US" sz="1937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Unloading Operations</a:t>
            </a:r>
            <a:endParaRPr lang="en-US" sz="1937" dirty="0"/>
          </a:p>
        </p:txBody>
      </p:sp>
      <p:sp>
        <p:nvSpPr>
          <p:cNvPr id="20" name="Text 17"/>
          <p:cNvSpPr/>
          <p:nvPr/>
        </p:nvSpPr>
        <p:spPr>
          <a:xfrm>
            <a:off x="3248144" y="4669512"/>
            <a:ext cx="9442728" cy="2990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6"/>
              </a:lnSpc>
              <a:buNone/>
            </a:pPr>
            <a:r>
              <a:rPr lang="en-US" sz="1472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Quay cranes handle container unloading, moving them to waiting trucks.</a:t>
            </a:r>
            <a:endParaRPr lang="en-US" sz="1472" dirty="0"/>
          </a:p>
        </p:txBody>
      </p:sp>
      <p:sp>
        <p:nvSpPr>
          <p:cNvPr id="21" name="Shape 18"/>
          <p:cNvSpPr/>
          <p:nvPr/>
        </p:nvSpPr>
        <p:spPr>
          <a:xfrm>
            <a:off x="2430125" y="5751314"/>
            <a:ext cx="654368" cy="23336"/>
          </a:xfrm>
          <a:prstGeom prst="roundRect">
            <a:avLst>
              <a:gd name="adj" fmla="val 721140"/>
            </a:avLst>
          </a:prstGeom>
          <a:solidFill>
            <a:srgbClr val="DBDDEA"/>
          </a:solidFill>
          <a:ln/>
        </p:spPr>
      </p:sp>
      <p:sp>
        <p:nvSpPr>
          <p:cNvPr id="22" name="Shape 19"/>
          <p:cNvSpPr/>
          <p:nvPr/>
        </p:nvSpPr>
        <p:spPr>
          <a:xfrm>
            <a:off x="2009477" y="5552718"/>
            <a:ext cx="420648" cy="420648"/>
          </a:xfrm>
          <a:prstGeom prst="roundRect">
            <a:avLst>
              <a:gd name="adj" fmla="val 40006"/>
            </a:avLst>
          </a:prstGeom>
          <a:solidFill>
            <a:srgbClr val="EEEFF5"/>
          </a:solidFill>
          <a:ln/>
        </p:spPr>
      </p:sp>
      <p:sp>
        <p:nvSpPr>
          <p:cNvPr id="23" name="Text 20"/>
          <p:cNvSpPr/>
          <p:nvPr/>
        </p:nvSpPr>
        <p:spPr>
          <a:xfrm>
            <a:off x="2130445" y="5615345"/>
            <a:ext cx="178594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25"/>
              </a:lnSpc>
              <a:buNone/>
            </a:pPr>
            <a:r>
              <a:rPr lang="en-US" sz="2325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2325" dirty="0"/>
          </a:p>
        </p:txBody>
      </p:sp>
      <p:sp>
        <p:nvSpPr>
          <p:cNvPr id="24" name="Text 21"/>
          <p:cNvSpPr/>
          <p:nvPr/>
        </p:nvSpPr>
        <p:spPr>
          <a:xfrm>
            <a:off x="3248144" y="5529382"/>
            <a:ext cx="2460308" cy="307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2"/>
              </a:lnSpc>
              <a:buNone/>
            </a:pPr>
            <a:r>
              <a:rPr lang="en-US" sz="1937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Yard Transportation</a:t>
            </a:r>
            <a:endParaRPr lang="en-US" sz="1937" dirty="0"/>
          </a:p>
        </p:txBody>
      </p:sp>
      <p:sp>
        <p:nvSpPr>
          <p:cNvPr id="25" name="Text 22"/>
          <p:cNvSpPr/>
          <p:nvPr/>
        </p:nvSpPr>
        <p:spPr>
          <a:xfrm>
            <a:off x="3248144" y="5948958"/>
            <a:ext cx="9442728" cy="2990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6"/>
              </a:lnSpc>
              <a:buNone/>
            </a:pPr>
            <a:r>
              <a:rPr lang="en-US" sz="1472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Trucks transport containers from the berth to the yard for storage or further handling.</a:t>
            </a:r>
            <a:endParaRPr lang="en-US" sz="1472" dirty="0"/>
          </a:p>
        </p:txBody>
      </p:sp>
      <p:sp>
        <p:nvSpPr>
          <p:cNvPr id="26" name="Shape 23"/>
          <p:cNvSpPr/>
          <p:nvPr/>
        </p:nvSpPr>
        <p:spPr>
          <a:xfrm>
            <a:off x="2430125" y="7030760"/>
            <a:ext cx="654368" cy="23336"/>
          </a:xfrm>
          <a:prstGeom prst="roundRect">
            <a:avLst>
              <a:gd name="adj" fmla="val 721140"/>
            </a:avLst>
          </a:prstGeom>
          <a:solidFill>
            <a:srgbClr val="DBDDEA"/>
          </a:solidFill>
          <a:ln/>
        </p:spPr>
      </p:sp>
      <p:sp>
        <p:nvSpPr>
          <p:cNvPr id="27" name="Shape 24"/>
          <p:cNvSpPr/>
          <p:nvPr/>
        </p:nvSpPr>
        <p:spPr>
          <a:xfrm>
            <a:off x="2009477" y="6832163"/>
            <a:ext cx="420648" cy="420648"/>
          </a:xfrm>
          <a:prstGeom prst="roundRect">
            <a:avLst>
              <a:gd name="adj" fmla="val 40006"/>
            </a:avLst>
          </a:prstGeom>
          <a:solidFill>
            <a:srgbClr val="EEEFF5"/>
          </a:solidFill>
          <a:ln/>
        </p:spPr>
      </p:sp>
      <p:sp>
        <p:nvSpPr>
          <p:cNvPr id="28" name="Text 25"/>
          <p:cNvSpPr/>
          <p:nvPr/>
        </p:nvSpPr>
        <p:spPr>
          <a:xfrm>
            <a:off x="2140208" y="6894790"/>
            <a:ext cx="159187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25"/>
              </a:lnSpc>
              <a:buNone/>
            </a:pPr>
            <a:r>
              <a:rPr lang="en-US" sz="2325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5</a:t>
            </a:r>
            <a:endParaRPr lang="en-US" sz="2325" dirty="0"/>
          </a:p>
        </p:txBody>
      </p:sp>
      <p:sp>
        <p:nvSpPr>
          <p:cNvPr id="29" name="Text 26"/>
          <p:cNvSpPr/>
          <p:nvPr/>
        </p:nvSpPr>
        <p:spPr>
          <a:xfrm>
            <a:off x="3248144" y="6808827"/>
            <a:ext cx="2460308" cy="307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2"/>
              </a:lnSpc>
              <a:buNone/>
            </a:pPr>
            <a:r>
              <a:rPr lang="en-US" sz="1937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Departure</a:t>
            </a:r>
            <a:endParaRPr lang="en-US" sz="1937" dirty="0"/>
          </a:p>
        </p:txBody>
      </p:sp>
      <p:sp>
        <p:nvSpPr>
          <p:cNvPr id="30" name="Text 27"/>
          <p:cNvSpPr/>
          <p:nvPr/>
        </p:nvSpPr>
        <p:spPr>
          <a:xfrm>
            <a:off x="3248144" y="7228403"/>
            <a:ext cx="9442728" cy="2990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6"/>
              </a:lnSpc>
              <a:buNone/>
            </a:pPr>
            <a:r>
              <a:rPr lang="en-US" sz="1472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vessel departs once all containers have been unloaded and transported to the yard.</a:t>
            </a:r>
            <a:endParaRPr lang="en-US" sz="1472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172533"/>
            <a:ext cx="6497003" cy="812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95"/>
              </a:lnSpc>
              <a:buNone/>
            </a:pPr>
            <a:r>
              <a:rPr lang="en-US" sz="5116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System Components</a:t>
            </a:r>
            <a:endParaRPr lang="en-US" sz="5116" dirty="0"/>
          </a:p>
        </p:txBody>
      </p:sp>
      <p:sp>
        <p:nvSpPr>
          <p:cNvPr id="5" name="Text 2"/>
          <p:cNvSpPr/>
          <p:nvPr/>
        </p:nvSpPr>
        <p:spPr>
          <a:xfrm>
            <a:off x="864037" y="3601760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Berths</a:t>
            </a:r>
            <a:endParaRPr lang="en-US" sz="2558" dirty="0"/>
          </a:p>
        </p:txBody>
      </p:sp>
      <p:sp>
        <p:nvSpPr>
          <p:cNvPr id="6" name="Text 3"/>
          <p:cNvSpPr/>
          <p:nvPr/>
        </p:nvSpPr>
        <p:spPr>
          <a:xfrm>
            <a:off x="864037" y="4254579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Two berths are available to accommodate arriving vessels.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601760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Quay Cranes</a:t>
            </a:r>
            <a:endParaRPr lang="en-US" sz="2558" dirty="0"/>
          </a:p>
        </p:txBody>
      </p:sp>
      <p:sp>
        <p:nvSpPr>
          <p:cNvPr id="8" name="Text 5"/>
          <p:cNvSpPr/>
          <p:nvPr/>
        </p:nvSpPr>
        <p:spPr>
          <a:xfrm>
            <a:off x="5372695" y="4254579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Two quay cranes are responsible for handling containers from vessels to trucks.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601760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Trucks</a:t>
            </a:r>
            <a:endParaRPr lang="en-US" sz="2558" dirty="0"/>
          </a:p>
        </p:txBody>
      </p:sp>
      <p:sp>
        <p:nvSpPr>
          <p:cNvPr id="10" name="Text 7"/>
          <p:cNvSpPr/>
          <p:nvPr/>
        </p:nvSpPr>
        <p:spPr>
          <a:xfrm>
            <a:off x="9881354" y="4254579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Three trucks are deployed for transporting containers to the yard.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498991"/>
            <a:ext cx="14630400" cy="8229600"/>
          </a:xfrm>
          <a:prstGeom prst="rect">
            <a:avLst/>
          </a:prstGeom>
          <a:solidFill>
            <a:schemeClr val="bg1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082" y="2468761"/>
            <a:ext cx="4938117" cy="329207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53758" y="956310"/>
            <a:ext cx="5836206" cy="721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0"/>
              </a:lnSpc>
              <a:buNone/>
            </a:pPr>
            <a:r>
              <a:rPr lang="en-US" sz="4544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Simulation Parameters</a:t>
            </a:r>
            <a:endParaRPr lang="en-US" sz="4544" dirty="0"/>
          </a:p>
        </p:txBody>
      </p:sp>
      <p:sp>
        <p:nvSpPr>
          <p:cNvPr id="7" name="Shape 2"/>
          <p:cNvSpPr/>
          <p:nvPr/>
        </p:nvSpPr>
        <p:spPr>
          <a:xfrm>
            <a:off x="6253758" y="2006441"/>
            <a:ext cx="7609284" cy="5266730"/>
          </a:xfrm>
          <a:prstGeom prst="roundRect">
            <a:avLst>
              <a:gd name="adj" fmla="val 374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3"/>
          <p:cNvSpPr/>
          <p:nvPr/>
        </p:nvSpPr>
        <p:spPr>
          <a:xfrm>
            <a:off x="6261378" y="2014061"/>
            <a:ext cx="7593211" cy="62924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4"/>
          <p:cNvSpPr/>
          <p:nvPr/>
        </p:nvSpPr>
        <p:spPr>
          <a:xfrm>
            <a:off x="6481405" y="2153245"/>
            <a:ext cx="2088594" cy="3508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Parameter</a:t>
            </a:r>
            <a:endParaRPr lang="en-US" sz="1727" dirty="0"/>
          </a:p>
        </p:txBody>
      </p:sp>
      <p:sp>
        <p:nvSpPr>
          <p:cNvPr id="10" name="Text 5"/>
          <p:cNvSpPr/>
          <p:nvPr/>
        </p:nvSpPr>
        <p:spPr>
          <a:xfrm>
            <a:off x="9016008" y="2153245"/>
            <a:ext cx="2084784" cy="3508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Description</a:t>
            </a:r>
            <a:endParaRPr lang="en-US" sz="1727" dirty="0"/>
          </a:p>
        </p:txBody>
      </p:sp>
      <p:sp>
        <p:nvSpPr>
          <p:cNvPr id="11" name="Text 6"/>
          <p:cNvSpPr/>
          <p:nvPr/>
        </p:nvSpPr>
        <p:spPr>
          <a:xfrm>
            <a:off x="12781722" y="2142097"/>
            <a:ext cx="853672" cy="3620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Value</a:t>
            </a:r>
            <a:endParaRPr lang="en-US" sz="1727" dirty="0"/>
          </a:p>
        </p:txBody>
      </p:sp>
      <p:sp>
        <p:nvSpPr>
          <p:cNvPr id="12" name="Shape 7"/>
          <p:cNvSpPr/>
          <p:nvPr/>
        </p:nvSpPr>
        <p:spPr>
          <a:xfrm>
            <a:off x="6261378" y="2669423"/>
            <a:ext cx="7593211" cy="80720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8"/>
          <p:cNvSpPr/>
          <p:nvPr/>
        </p:nvSpPr>
        <p:spPr>
          <a:xfrm>
            <a:off x="6481405" y="2782491"/>
            <a:ext cx="2088594" cy="3508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Vessel Arrival Rate</a:t>
            </a:r>
            <a:endParaRPr lang="en-US" sz="1727" dirty="0"/>
          </a:p>
        </p:txBody>
      </p:sp>
      <p:sp>
        <p:nvSpPr>
          <p:cNvPr id="14" name="Text 9"/>
          <p:cNvSpPr/>
          <p:nvPr/>
        </p:nvSpPr>
        <p:spPr>
          <a:xfrm>
            <a:off x="9016007" y="2650927"/>
            <a:ext cx="2791679" cy="7102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Average time between      vessel arrivals</a:t>
            </a:r>
            <a:endParaRPr lang="en-US" sz="1727" dirty="0"/>
          </a:p>
        </p:txBody>
      </p:sp>
      <p:sp>
        <p:nvSpPr>
          <p:cNvPr id="15" name="Text 10"/>
          <p:cNvSpPr/>
          <p:nvPr/>
        </p:nvSpPr>
        <p:spPr>
          <a:xfrm>
            <a:off x="12692270" y="2632157"/>
            <a:ext cx="943124" cy="5012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 hours</a:t>
            </a:r>
            <a:endParaRPr lang="en-US" sz="1727" dirty="0"/>
          </a:p>
        </p:txBody>
      </p:sp>
      <p:sp>
        <p:nvSpPr>
          <p:cNvPr id="16" name="Shape 11"/>
          <p:cNvSpPr/>
          <p:nvPr/>
        </p:nvSpPr>
        <p:spPr>
          <a:xfrm>
            <a:off x="6261378" y="3462218"/>
            <a:ext cx="7593211" cy="5120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2"/>
          <p:cNvSpPr/>
          <p:nvPr/>
        </p:nvSpPr>
        <p:spPr>
          <a:xfrm>
            <a:off x="6370983" y="3577708"/>
            <a:ext cx="2645024" cy="7178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Number of Containers</a:t>
            </a:r>
            <a:endParaRPr lang="en-US" sz="1727" dirty="0"/>
          </a:p>
        </p:txBody>
      </p:sp>
      <p:sp>
        <p:nvSpPr>
          <p:cNvPr id="18" name="Text 13"/>
          <p:cNvSpPr/>
          <p:nvPr/>
        </p:nvSpPr>
        <p:spPr>
          <a:xfrm>
            <a:off x="9016007" y="3513892"/>
            <a:ext cx="2522339" cy="857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Average number of    containers per vessel</a:t>
            </a:r>
            <a:endParaRPr lang="en-US" sz="1727" dirty="0"/>
          </a:p>
        </p:txBody>
      </p:sp>
      <p:sp>
        <p:nvSpPr>
          <p:cNvPr id="19" name="Text 14"/>
          <p:cNvSpPr/>
          <p:nvPr/>
        </p:nvSpPr>
        <p:spPr>
          <a:xfrm>
            <a:off x="12970565" y="3495122"/>
            <a:ext cx="664828" cy="4310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150</a:t>
            </a:r>
            <a:endParaRPr lang="en-US" sz="1727" dirty="0"/>
          </a:p>
        </p:txBody>
      </p:sp>
      <p:sp>
        <p:nvSpPr>
          <p:cNvPr id="20" name="Shape 15"/>
          <p:cNvSpPr/>
          <p:nvPr/>
        </p:nvSpPr>
        <p:spPr>
          <a:xfrm>
            <a:off x="6261378" y="5618914"/>
            <a:ext cx="7593211" cy="66651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6"/>
          <p:cNvSpPr/>
          <p:nvPr/>
        </p:nvSpPr>
        <p:spPr>
          <a:xfrm>
            <a:off x="6481405" y="5618914"/>
            <a:ext cx="2851438" cy="5273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Crane Handling Time</a:t>
            </a:r>
            <a:endParaRPr lang="en-US" sz="1727" dirty="0"/>
          </a:p>
        </p:txBody>
      </p:sp>
      <p:sp>
        <p:nvSpPr>
          <p:cNvPr id="22" name="Text 17"/>
          <p:cNvSpPr/>
          <p:nvPr/>
        </p:nvSpPr>
        <p:spPr>
          <a:xfrm>
            <a:off x="9016008" y="5576186"/>
            <a:ext cx="3199182" cy="5700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Time to unload a container</a:t>
            </a:r>
            <a:endParaRPr lang="en-US" sz="1727" dirty="0"/>
          </a:p>
        </p:txBody>
      </p:sp>
      <p:sp>
        <p:nvSpPr>
          <p:cNvPr id="23" name="Text 18"/>
          <p:cNvSpPr/>
          <p:nvPr/>
        </p:nvSpPr>
        <p:spPr>
          <a:xfrm>
            <a:off x="12553122" y="5576186"/>
            <a:ext cx="1082271" cy="6127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 minutes</a:t>
            </a:r>
            <a:endParaRPr lang="en-US" sz="1727" dirty="0"/>
          </a:p>
        </p:txBody>
      </p:sp>
      <p:sp>
        <p:nvSpPr>
          <p:cNvPr id="24" name="Shape 19"/>
          <p:cNvSpPr/>
          <p:nvPr/>
        </p:nvSpPr>
        <p:spPr>
          <a:xfrm>
            <a:off x="6261378" y="6285428"/>
            <a:ext cx="7593211" cy="66651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0"/>
          <p:cNvSpPr/>
          <p:nvPr/>
        </p:nvSpPr>
        <p:spPr>
          <a:xfrm>
            <a:off x="6481405" y="6424613"/>
            <a:ext cx="2088594" cy="3508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Truck Travel Time</a:t>
            </a:r>
            <a:endParaRPr lang="en-US" sz="1727" dirty="0"/>
          </a:p>
        </p:txBody>
      </p:sp>
      <p:sp>
        <p:nvSpPr>
          <p:cNvPr id="26" name="Text 21"/>
          <p:cNvSpPr/>
          <p:nvPr/>
        </p:nvSpPr>
        <p:spPr>
          <a:xfrm>
            <a:off x="9094304" y="6285427"/>
            <a:ext cx="2683840" cy="8871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Time to travel from      berth to yard</a:t>
            </a:r>
            <a:endParaRPr lang="en-US" sz="1727" dirty="0"/>
          </a:p>
        </p:txBody>
      </p:sp>
      <p:sp>
        <p:nvSpPr>
          <p:cNvPr id="27" name="Text 22"/>
          <p:cNvSpPr/>
          <p:nvPr/>
        </p:nvSpPr>
        <p:spPr>
          <a:xfrm>
            <a:off x="12553122" y="6285429"/>
            <a:ext cx="1082272" cy="4900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3"/>
              </a:lnSpc>
              <a:buNone/>
            </a:pPr>
            <a:r>
              <a:rPr lang="en-US" sz="1727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 minutes</a:t>
            </a:r>
            <a:endParaRPr lang="en-US" sz="1727" dirty="0"/>
          </a:p>
        </p:txBody>
      </p:sp>
      <p:sp>
        <p:nvSpPr>
          <p:cNvPr id="29" name="Shape 15">
            <a:extLst>
              <a:ext uri="{FF2B5EF4-FFF2-40B4-BE49-F238E27FC236}">
                <a16:creationId xmlns:a16="http://schemas.microsoft.com/office/drawing/2014/main" id="{33485D06-4F7B-CC27-3E95-1A03E942FCD1}"/>
              </a:ext>
            </a:extLst>
          </p:cNvPr>
          <p:cNvSpPr/>
          <p:nvPr/>
        </p:nvSpPr>
        <p:spPr>
          <a:xfrm>
            <a:off x="6237685" y="4245186"/>
            <a:ext cx="7593211" cy="71686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r>
              <a:rPr lang="en-US" dirty="0"/>
              <a:t>    </a:t>
            </a:r>
            <a:r>
              <a:rPr lang="en-US" sz="18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Number of Trucks        </a:t>
            </a:r>
            <a:r>
              <a:rPr lang="en-US" sz="18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Trucks</a:t>
            </a:r>
            <a:r>
              <a:rPr lang="en-US" sz="18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to load the                           3 Trucks </a:t>
            </a:r>
            <a:endParaRPr lang="en-US" sz="1800" dirty="0"/>
          </a:p>
          <a:p>
            <a:r>
              <a:rPr lang="en-US" dirty="0"/>
              <a:t>                                                     </a:t>
            </a:r>
            <a:r>
              <a:rPr lang="en-US" sz="18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container</a:t>
            </a:r>
            <a:endParaRPr lang="en-US" dirty="0"/>
          </a:p>
        </p:txBody>
      </p:sp>
      <p:sp>
        <p:nvSpPr>
          <p:cNvPr id="30" name="Shape 15">
            <a:extLst>
              <a:ext uri="{FF2B5EF4-FFF2-40B4-BE49-F238E27FC236}">
                <a16:creationId xmlns:a16="http://schemas.microsoft.com/office/drawing/2014/main" id="{CA3DE841-9D47-390A-876E-D763CE3D933C}"/>
              </a:ext>
            </a:extLst>
          </p:cNvPr>
          <p:cNvSpPr/>
          <p:nvPr/>
        </p:nvSpPr>
        <p:spPr>
          <a:xfrm>
            <a:off x="6261378" y="4962050"/>
            <a:ext cx="7593211" cy="656863"/>
          </a:xfrm>
          <a:prstGeom prst="rect">
            <a:avLst/>
          </a:prstGeom>
          <a:solidFill>
            <a:schemeClr val="bg2">
              <a:alpha val="4000"/>
            </a:schemeClr>
          </a:solidFill>
          <a:ln/>
        </p:spPr>
        <p:txBody>
          <a:bodyPr/>
          <a:lstStyle/>
          <a:p>
            <a:r>
              <a:rPr lang="en-US" sz="18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Number of Cranes       </a:t>
            </a:r>
            <a:r>
              <a:rPr lang="en-US" sz="18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Cranes</a:t>
            </a:r>
            <a:r>
              <a:rPr lang="en-US" sz="18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available to unload               2                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777288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2346603" y="475178"/>
            <a:ext cx="4547830" cy="5685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76"/>
              </a:lnSpc>
              <a:buNone/>
            </a:pPr>
            <a:r>
              <a:rPr lang="en-US" sz="3581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Simulation Workflow</a:t>
            </a:r>
            <a:endParaRPr lang="en-US" sz="3581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6603" y="1389340"/>
            <a:ext cx="864037" cy="138255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469838" y="1562100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1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Vessel Arrival</a:t>
            </a:r>
            <a:endParaRPr lang="en-US" sz="1791" dirty="0"/>
          </a:p>
        </p:txBody>
      </p:sp>
      <p:sp>
        <p:nvSpPr>
          <p:cNvPr id="7" name="Text 3"/>
          <p:cNvSpPr/>
          <p:nvPr/>
        </p:nvSpPr>
        <p:spPr>
          <a:xfrm>
            <a:off x="3469838" y="1949887"/>
            <a:ext cx="881395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Vessels arrive at the terminal at random intervals, following a specified distribution.</a:t>
            </a:r>
            <a:endParaRPr lang="en-US" sz="1361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6603" y="2771894"/>
            <a:ext cx="864037" cy="138255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469838" y="2944654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1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Berth Allocation</a:t>
            </a:r>
            <a:endParaRPr lang="en-US" sz="1791" dirty="0"/>
          </a:p>
        </p:txBody>
      </p:sp>
      <p:sp>
        <p:nvSpPr>
          <p:cNvPr id="10" name="Text 5"/>
          <p:cNvSpPr/>
          <p:nvPr/>
        </p:nvSpPr>
        <p:spPr>
          <a:xfrm>
            <a:off x="3469838" y="3332440"/>
            <a:ext cx="881395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Vessels request a berth, and are assigned one if available, otherwise they join the queue.</a:t>
            </a:r>
            <a:endParaRPr lang="en-US" sz="1361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6603" y="4154448"/>
            <a:ext cx="864037" cy="138255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3469838" y="4327208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1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Container Unloading</a:t>
            </a:r>
            <a:endParaRPr lang="en-US" sz="1791" dirty="0"/>
          </a:p>
        </p:txBody>
      </p:sp>
      <p:sp>
        <p:nvSpPr>
          <p:cNvPr id="13" name="Text 7"/>
          <p:cNvSpPr/>
          <p:nvPr/>
        </p:nvSpPr>
        <p:spPr>
          <a:xfrm>
            <a:off x="3469838" y="4714994"/>
            <a:ext cx="881395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Quay cranes are assigned to unload containers from the vessel and load them onto trucks.</a:t>
            </a:r>
            <a:endParaRPr lang="en-US" sz="1361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46603" y="5537002"/>
            <a:ext cx="864037" cy="138255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3469838" y="5709761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1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Truck Transportation</a:t>
            </a:r>
            <a:endParaRPr lang="en-US" sz="1791" dirty="0"/>
          </a:p>
        </p:txBody>
      </p:sp>
      <p:sp>
        <p:nvSpPr>
          <p:cNvPr id="16" name="Text 9"/>
          <p:cNvSpPr/>
          <p:nvPr/>
        </p:nvSpPr>
        <p:spPr>
          <a:xfrm>
            <a:off x="3469838" y="6097548"/>
            <a:ext cx="881395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Trucks transport containers from the berth to the yard, returning to the berth for further unloading.</a:t>
            </a:r>
            <a:endParaRPr lang="en-US" sz="1361" dirty="0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46603" y="6919555"/>
            <a:ext cx="864037" cy="1382554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3469838" y="7092315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1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Departure</a:t>
            </a:r>
            <a:endParaRPr lang="en-US" sz="1791" dirty="0"/>
          </a:p>
        </p:txBody>
      </p:sp>
      <p:sp>
        <p:nvSpPr>
          <p:cNvPr id="19" name="Text 11"/>
          <p:cNvSpPr/>
          <p:nvPr/>
        </p:nvSpPr>
        <p:spPr>
          <a:xfrm>
            <a:off x="3469838" y="7480102"/>
            <a:ext cx="881395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Once all containers are unloaded, the vessel departs the terminal.</a:t>
            </a:r>
            <a:endParaRPr lang="en-US" sz="136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7838" y="1891427"/>
            <a:ext cx="5038606" cy="444662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6745" y="1064895"/>
            <a:ext cx="4712375" cy="5890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38"/>
              </a:lnSpc>
              <a:buNone/>
            </a:pPr>
            <a:r>
              <a:rPr lang="en-US" sz="3711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Simulation Results</a:t>
            </a:r>
            <a:endParaRPr lang="en-US" sz="3711" dirty="0"/>
          </a:p>
        </p:txBody>
      </p:sp>
      <p:sp>
        <p:nvSpPr>
          <p:cNvPr id="7" name="Shape 2"/>
          <p:cNvSpPr/>
          <p:nvPr/>
        </p:nvSpPr>
        <p:spPr>
          <a:xfrm>
            <a:off x="626745" y="2123956"/>
            <a:ext cx="402908" cy="402908"/>
          </a:xfrm>
          <a:prstGeom prst="roundRect">
            <a:avLst>
              <a:gd name="adj" fmla="val 40001"/>
            </a:avLst>
          </a:prstGeom>
          <a:solidFill>
            <a:srgbClr val="EEEFF5"/>
          </a:solidFill>
          <a:ln/>
        </p:spPr>
      </p:sp>
      <p:sp>
        <p:nvSpPr>
          <p:cNvPr id="8" name="Text 3"/>
          <p:cNvSpPr/>
          <p:nvPr/>
        </p:nvSpPr>
        <p:spPr>
          <a:xfrm>
            <a:off x="778073" y="2183963"/>
            <a:ext cx="100132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6"/>
              </a:lnSpc>
              <a:buNone/>
            </a:pPr>
            <a:r>
              <a:rPr lang="en-US" sz="2226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226" dirty="0"/>
          </a:p>
        </p:txBody>
      </p:sp>
      <p:sp>
        <p:nvSpPr>
          <p:cNvPr id="9" name="Text 4"/>
          <p:cNvSpPr/>
          <p:nvPr/>
        </p:nvSpPr>
        <p:spPr>
          <a:xfrm>
            <a:off x="1208723" y="2123956"/>
            <a:ext cx="2989540" cy="294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9"/>
              </a:lnSpc>
              <a:buNone/>
            </a:pPr>
            <a:r>
              <a:rPr lang="en-US" sz="1855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Average Vessel Waiting Time</a:t>
            </a:r>
            <a:endParaRPr lang="en-US" sz="1855" dirty="0"/>
          </a:p>
        </p:txBody>
      </p:sp>
      <p:sp>
        <p:nvSpPr>
          <p:cNvPr id="10" name="Text 5"/>
          <p:cNvSpPr/>
          <p:nvPr/>
        </p:nvSpPr>
        <p:spPr>
          <a:xfrm>
            <a:off x="1208723" y="2525792"/>
            <a:ext cx="7308533" cy="572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6"/>
              </a:lnSpc>
              <a:buNone/>
            </a:pPr>
            <a:r>
              <a:rPr lang="en-US" sz="141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simulation quantifies the average time vessels spend waiting for a berth, highlighting potential congestion issues.</a:t>
            </a:r>
            <a:endParaRPr lang="en-US" sz="1410" dirty="0"/>
          </a:p>
        </p:txBody>
      </p:sp>
      <p:sp>
        <p:nvSpPr>
          <p:cNvPr id="11" name="Shape 6"/>
          <p:cNvSpPr/>
          <p:nvPr/>
        </p:nvSpPr>
        <p:spPr>
          <a:xfrm>
            <a:off x="626745" y="3479244"/>
            <a:ext cx="402908" cy="402908"/>
          </a:xfrm>
          <a:prstGeom prst="roundRect">
            <a:avLst>
              <a:gd name="adj" fmla="val 40001"/>
            </a:avLst>
          </a:prstGeom>
          <a:solidFill>
            <a:srgbClr val="EEEFF5"/>
          </a:solidFill>
          <a:ln/>
        </p:spPr>
      </p:sp>
      <p:sp>
        <p:nvSpPr>
          <p:cNvPr id="12" name="Text 7"/>
          <p:cNvSpPr/>
          <p:nvPr/>
        </p:nvSpPr>
        <p:spPr>
          <a:xfrm>
            <a:off x="749022" y="3539252"/>
            <a:ext cx="158353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6"/>
              </a:lnSpc>
              <a:buNone/>
            </a:pPr>
            <a:r>
              <a:rPr lang="en-US" sz="2226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226" dirty="0"/>
          </a:p>
        </p:txBody>
      </p:sp>
      <p:sp>
        <p:nvSpPr>
          <p:cNvPr id="13" name="Text 8"/>
          <p:cNvSpPr/>
          <p:nvPr/>
        </p:nvSpPr>
        <p:spPr>
          <a:xfrm>
            <a:off x="1208723" y="3479244"/>
            <a:ext cx="2356128" cy="294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9"/>
              </a:lnSpc>
              <a:buNone/>
            </a:pPr>
            <a:r>
              <a:rPr lang="en-US" sz="1855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Crane Utilization</a:t>
            </a:r>
            <a:endParaRPr lang="en-US" sz="1855" dirty="0"/>
          </a:p>
        </p:txBody>
      </p:sp>
      <p:sp>
        <p:nvSpPr>
          <p:cNvPr id="14" name="Text 9"/>
          <p:cNvSpPr/>
          <p:nvPr/>
        </p:nvSpPr>
        <p:spPr>
          <a:xfrm>
            <a:off x="1208723" y="3881080"/>
            <a:ext cx="7308533" cy="572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6"/>
              </a:lnSpc>
              <a:buNone/>
            </a:pPr>
            <a:r>
              <a:rPr lang="en-US" sz="141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simulation analyzes the utilization rate of the quay cranes, identifying potential bottlenecks and scheduling challenges.</a:t>
            </a:r>
            <a:endParaRPr lang="en-US" sz="1410" dirty="0"/>
          </a:p>
        </p:txBody>
      </p:sp>
      <p:sp>
        <p:nvSpPr>
          <p:cNvPr id="15" name="Shape 10"/>
          <p:cNvSpPr/>
          <p:nvPr/>
        </p:nvSpPr>
        <p:spPr>
          <a:xfrm>
            <a:off x="626745" y="4834533"/>
            <a:ext cx="402908" cy="402908"/>
          </a:xfrm>
          <a:prstGeom prst="roundRect">
            <a:avLst>
              <a:gd name="adj" fmla="val 40001"/>
            </a:avLst>
          </a:prstGeom>
          <a:solidFill>
            <a:srgbClr val="EEEFF5"/>
          </a:solidFill>
          <a:ln/>
        </p:spPr>
      </p:sp>
      <p:sp>
        <p:nvSpPr>
          <p:cNvPr id="16" name="Text 11"/>
          <p:cNvSpPr/>
          <p:nvPr/>
        </p:nvSpPr>
        <p:spPr>
          <a:xfrm>
            <a:off x="751880" y="4894540"/>
            <a:ext cx="152638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6"/>
              </a:lnSpc>
              <a:buNone/>
            </a:pPr>
            <a:r>
              <a:rPr lang="en-US" sz="2226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226" dirty="0"/>
          </a:p>
        </p:txBody>
      </p:sp>
      <p:sp>
        <p:nvSpPr>
          <p:cNvPr id="17" name="Text 12"/>
          <p:cNvSpPr/>
          <p:nvPr/>
        </p:nvSpPr>
        <p:spPr>
          <a:xfrm>
            <a:off x="1208723" y="4834533"/>
            <a:ext cx="2356128" cy="294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9"/>
              </a:lnSpc>
              <a:buNone/>
            </a:pPr>
            <a:r>
              <a:rPr lang="en-US" sz="1855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Truck Utilization</a:t>
            </a:r>
            <a:endParaRPr lang="en-US" sz="1855" dirty="0"/>
          </a:p>
        </p:txBody>
      </p:sp>
      <p:sp>
        <p:nvSpPr>
          <p:cNvPr id="18" name="Text 13"/>
          <p:cNvSpPr/>
          <p:nvPr/>
        </p:nvSpPr>
        <p:spPr>
          <a:xfrm>
            <a:off x="1208723" y="5236369"/>
            <a:ext cx="7308533" cy="572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6"/>
              </a:lnSpc>
              <a:buNone/>
            </a:pPr>
            <a:r>
              <a:rPr lang="en-US" sz="141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simulation evaluates the efficiency of the truck fleet, optimizing transportation operations and minimizing idle time.</a:t>
            </a:r>
            <a:endParaRPr lang="en-US" sz="1410" dirty="0"/>
          </a:p>
        </p:txBody>
      </p:sp>
      <p:sp>
        <p:nvSpPr>
          <p:cNvPr id="19" name="Shape 14"/>
          <p:cNvSpPr/>
          <p:nvPr/>
        </p:nvSpPr>
        <p:spPr>
          <a:xfrm>
            <a:off x="626745" y="6189821"/>
            <a:ext cx="402908" cy="402908"/>
          </a:xfrm>
          <a:prstGeom prst="roundRect">
            <a:avLst>
              <a:gd name="adj" fmla="val 40001"/>
            </a:avLst>
          </a:prstGeom>
          <a:solidFill>
            <a:srgbClr val="EEEFF5"/>
          </a:solidFill>
          <a:ln/>
        </p:spPr>
      </p:sp>
      <p:sp>
        <p:nvSpPr>
          <p:cNvPr id="20" name="Text 15"/>
          <p:cNvSpPr/>
          <p:nvPr/>
        </p:nvSpPr>
        <p:spPr>
          <a:xfrm>
            <a:off x="742593" y="6249829"/>
            <a:ext cx="171093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6"/>
              </a:lnSpc>
              <a:buNone/>
            </a:pPr>
            <a:r>
              <a:rPr lang="en-US" sz="2226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2226" dirty="0"/>
          </a:p>
        </p:txBody>
      </p:sp>
      <p:sp>
        <p:nvSpPr>
          <p:cNvPr id="21" name="Text 16"/>
          <p:cNvSpPr/>
          <p:nvPr/>
        </p:nvSpPr>
        <p:spPr>
          <a:xfrm>
            <a:off x="1208723" y="6189821"/>
            <a:ext cx="2549843" cy="294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9"/>
              </a:lnSpc>
              <a:buNone/>
            </a:pPr>
            <a:r>
              <a:rPr lang="en-US" sz="1855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Container Handling Time</a:t>
            </a:r>
            <a:endParaRPr lang="en-US" sz="1855" dirty="0"/>
          </a:p>
        </p:txBody>
      </p:sp>
      <p:sp>
        <p:nvSpPr>
          <p:cNvPr id="22" name="Text 17"/>
          <p:cNvSpPr/>
          <p:nvPr/>
        </p:nvSpPr>
        <p:spPr>
          <a:xfrm>
            <a:off x="1208723" y="6591657"/>
            <a:ext cx="7308533" cy="572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6"/>
              </a:lnSpc>
              <a:buNone/>
            </a:pPr>
            <a:r>
              <a:rPr lang="en-US" sz="141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simulation tracks the time taken to handle containers from arrival to transport, providing insights for improving overall efficiency.</a:t>
            </a:r>
            <a:endParaRPr lang="en-US" sz="141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149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40700" y="3615928"/>
            <a:ext cx="5926336" cy="7408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833"/>
              </a:lnSpc>
              <a:buNone/>
            </a:pPr>
            <a:r>
              <a:rPr lang="en-US" sz="4666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</a:t>
            </a:r>
            <a:endParaRPr lang="en-US" sz="4666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700" y="4694515"/>
            <a:ext cx="562928" cy="56292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40700" y="5482590"/>
            <a:ext cx="3296841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17"/>
              </a:lnSpc>
              <a:buNone/>
            </a:pPr>
            <a:r>
              <a:rPr lang="en-US" sz="2333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Enhanced Understanding</a:t>
            </a:r>
            <a:endParaRPr lang="en-US" sz="2333" dirty="0"/>
          </a:p>
        </p:txBody>
      </p:sp>
      <p:sp>
        <p:nvSpPr>
          <p:cNvPr id="8" name="Text 3"/>
          <p:cNvSpPr/>
          <p:nvPr/>
        </p:nvSpPr>
        <p:spPr>
          <a:xfrm>
            <a:off x="840700" y="5988010"/>
            <a:ext cx="4091107" cy="14406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37"/>
              </a:lnSpc>
              <a:buNone/>
            </a:pPr>
            <a:r>
              <a:rPr lang="en-US" sz="1773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simulation provides a deep understanding of container terminal operations, highlighting potential areas for improvement.</a:t>
            </a:r>
            <a:endParaRPr lang="en-US" sz="1773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9587" y="4694515"/>
            <a:ext cx="562928" cy="56292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269587" y="5482590"/>
            <a:ext cx="3292673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17"/>
              </a:lnSpc>
              <a:buNone/>
            </a:pPr>
            <a:r>
              <a:rPr lang="en-US" sz="2333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Data-Driven Optimization</a:t>
            </a:r>
            <a:endParaRPr lang="en-US" sz="2333" dirty="0"/>
          </a:p>
        </p:txBody>
      </p:sp>
      <p:sp>
        <p:nvSpPr>
          <p:cNvPr id="11" name="Text 5"/>
          <p:cNvSpPr/>
          <p:nvPr/>
        </p:nvSpPr>
        <p:spPr>
          <a:xfrm>
            <a:off x="5269587" y="5988010"/>
            <a:ext cx="4091107" cy="14406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37"/>
              </a:lnSpc>
              <a:buNone/>
            </a:pPr>
            <a:r>
              <a:rPr lang="en-US" sz="1773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simulation offers valuable insights to support data-driven decision making for optimizing terminal efficiency.</a:t>
            </a:r>
            <a:endParaRPr lang="en-US" sz="1773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98474" y="4694515"/>
            <a:ext cx="562928" cy="562927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698474" y="5482590"/>
            <a:ext cx="2963108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17"/>
              </a:lnSpc>
              <a:buNone/>
            </a:pPr>
            <a:r>
              <a:rPr lang="en-US" sz="2333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Future Directions</a:t>
            </a:r>
            <a:endParaRPr lang="en-US" sz="2333" dirty="0"/>
          </a:p>
        </p:txBody>
      </p:sp>
      <p:sp>
        <p:nvSpPr>
          <p:cNvPr id="14" name="Text 7"/>
          <p:cNvSpPr/>
          <p:nvPr/>
        </p:nvSpPr>
        <p:spPr>
          <a:xfrm>
            <a:off x="9698474" y="5988010"/>
            <a:ext cx="4091226" cy="14406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37"/>
              </a:lnSpc>
              <a:buNone/>
            </a:pPr>
            <a:r>
              <a:rPr lang="en-US" sz="1773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Further research can explore different scenarios, such as incorporating real-time data and dynamic adjustments.</a:t>
            </a:r>
            <a:endParaRPr lang="en-US" sz="1773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530</Words>
  <Application>Microsoft Office PowerPoint</Application>
  <PresentationFormat>Custom</PresentationFormat>
  <Paragraphs>91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Barlow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Gaurav Anand</cp:lastModifiedBy>
  <cp:revision>2</cp:revision>
  <dcterms:created xsi:type="dcterms:W3CDTF">2024-07-23T15:19:57Z</dcterms:created>
  <dcterms:modified xsi:type="dcterms:W3CDTF">2024-07-23T19:07:26Z</dcterms:modified>
</cp:coreProperties>
</file>